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0" r:id="rId1"/>
  </p:sldMasterIdLst>
  <p:sldIdLst>
    <p:sldId id="261" r:id="rId2"/>
    <p:sldId id="260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643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56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21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4281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306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20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001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3014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61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596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14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95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4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967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1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536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384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smtClean="0"/>
              <a:pPr/>
              <a:t>4/21/2021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28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ostanimirovic/ng-under-the-hoo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4552039"/>
            <a:ext cx="9440034" cy="919149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2" charset="0"/>
              </a:rPr>
              <a:t>Angular Under the Hood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5471186"/>
            <a:ext cx="9440034" cy="406733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Montserrat" panose="00000500000000000000" pitchFamily="2" charset="0"/>
              </a:rPr>
              <a:t>Marko </a:t>
            </a:r>
            <a:r>
              <a:rPr lang="en-US" sz="2400" dirty="0" err="1" smtClean="0">
                <a:latin typeface="Montserrat" panose="00000500000000000000" pitchFamily="2" charset="0"/>
              </a:rPr>
              <a:t>Stanimirovi</a:t>
            </a:r>
            <a:r>
              <a:rPr lang="sr-Latn-RS" sz="2400" dirty="0">
                <a:latin typeface="Montserrat" panose="00000500000000000000" pitchFamily="2" charset="0"/>
              </a:rPr>
              <a:t>ć</a:t>
            </a:r>
            <a:endParaRPr lang="en-US" sz="2400" dirty="0">
              <a:latin typeface="Montserrat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948E6F-26BD-4377-A285-65DCC4C50EF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312443" y="314198"/>
            <a:ext cx="7556534" cy="37782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309" y="1523999"/>
            <a:ext cx="382027" cy="4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01637" y="2979158"/>
            <a:ext cx="24958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latin typeface="Montserrat" panose="00000500000000000000" pitchFamily="2" charset="0"/>
                <a:hlinkClick r:id="rId2"/>
              </a:rPr>
              <a:t>Demo</a:t>
            </a:r>
            <a:endParaRPr lang="en-US" sz="5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44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2101" y="2979158"/>
            <a:ext cx="40503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smtClean="0">
                <a:latin typeface="Montserrat" panose="00000500000000000000" pitchFamily="2" charset="0"/>
              </a:rPr>
              <a:t>Thank you! </a:t>
            </a:r>
            <a:endParaRPr lang="en-US" sz="5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96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51120"/>
            <a:ext cx="10353762" cy="970450"/>
          </a:xfrm>
        </p:spPr>
        <p:txBody>
          <a:bodyPr/>
          <a:lstStyle/>
          <a:p>
            <a:r>
              <a:rPr lang="en-US" dirty="0" smtClean="0">
                <a:latin typeface="Montserrat" panose="00000500000000000000" pitchFamily="2" charset="0"/>
              </a:rPr>
              <a:t>Marko </a:t>
            </a:r>
            <a:r>
              <a:rPr lang="en-US" dirty="0" err="1" smtClean="0">
                <a:latin typeface="Montserrat" panose="00000500000000000000" pitchFamily="2" charset="0"/>
              </a:rPr>
              <a:t>Stanimirovi</a:t>
            </a:r>
            <a:r>
              <a:rPr lang="sr-Latn-RS" dirty="0">
                <a:latin typeface="Montserrat" panose="00000500000000000000" pitchFamily="2" charset="0"/>
              </a:rPr>
              <a:t>ć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5509" y="2115325"/>
            <a:ext cx="4326799" cy="2202695"/>
          </a:xfrm>
        </p:spPr>
        <p:txBody>
          <a:bodyPr>
            <a:normAutofit/>
          </a:bodyPr>
          <a:lstStyle/>
          <a:p>
            <a:r>
              <a:rPr lang="sr-Latn-RS" dirty="0" smtClean="0">
                <a:latin typeface="Montserrat" panose="00000500000000000000" pitchFamily="2" charset="0"/>
              </a:rPr>
              <a:t>Software Developer</a:t>
            </a:r>
            <a:endParaRPr lang="en-US" dirty="0" smtClean="0">
              <a:latin typeface="Montserrat" panose="00000500000000000000" pitchFamily="2" charset="0"/>
            </a:endParaRPr>
          </a:p>
          <a:p>
            <a:r>
              <a:rPr lang="en-US" dirty="0" smtClean="0">
                <a:latin typeface="Montserrat" panose="00000500000000000000" pitchFamily="2" charset="0"/>
              </a:rPr>
              <a:t>Angular Belgrade Organizer</a:t>
            </a:r>
          </a:p>
          <a:p>
            <a:r>
              <a:rPr lang="en-US" dirty="0">
                <a:latin typeface="Montserrat" panose="00000500000000000000" pitchFamily="2" charset="0"/>
              </a:rPr>
              <a:t>OSS </a:t>
            </a:r>
            <a:r>
              <a:rPr lang="en-US" dirty="0" smtClean="0">
                <a:latin typeface="Montserrat" panose="00000500000000000000" pitchFamily="2" charset="0"/>
              </a:rPr>
              <a:t>Contributor</a:t>
            </a:r>
          </a:p>
          <a:p>
            <a:r>
              <a:rPr lang="en-US" dirty="0" smtClean="0">
                <a:latin typeface="Montserrat" panose="00000500000000000000" pitchFamily="2" charset="0"/>
              </a:rPr>
              <a:t>Hobby Musician</a:t>
            </a:r>
          </a:p>
          <a:p>
            <a:r>
              <a:rPr lang="en-US" dirty="0" smtClean="0">
                <a:latin typeface="Montserrat" panose="00000500000000000000" pitchFamily="2" charset="0"/>
              </a:rPr>
              <a:t>MSc in Software Engineering</a:t>
            </a:r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8610" y="1855354"/>
            <a:ext cx="2722639" cy="2722639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0"/>
            </a:lightRig>
          </a:scene3d>
          <a:sp3d prstMaterial="matte">
            <a:contourClr>
              <a:srgbClr val="333333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412" y="5011777"/>
            <a:ext cx="444619" cy="4320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53" y="5601429"/>
            <a:ext cx="446578" cy="4339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683307" y="5027756"/>
            <a:ext cx="20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@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MarkoStDev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83307" y="5618360"/>
            <a:ext cx="2689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Montserrat" panose="00000500000000000000" pitchFamily="2" charset="0"/>
                <a:ea typeface="+mn-ea"/>
                <a:cs typeface="+mn-cs"/>
              </a:rPr>
              <a:t>markostanimirovic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ontserrat" panose="00000500000000000000" pitchFamily="2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915" y="5143890"/>
            <a:ext cx="602575" cy="640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09" y="5143890"/>
            <a:ext cx="640080" cy="640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817" y="5125602"/>
            <a:ext cx="631546" cy="6766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719" y="5143890"/>
            <a:ext cx="642221" cy="6400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508" y="5143890"/>
            <a:ext cx="640080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7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Contents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8" name="Rectangle: Rounded Corners 3">
            <a:extLst>
              <a:ext uri="{FF2B5EF4-FFF2-40B4-BE49-F238E27FC236}">
                <a16:creationId xmlns:a16="http://schemas.microsoft.com/office/drawing/2014/main" id="{06272DF9-9073-4F39-BF44-4FA1DAC5F1CD}"/>
              </a:ext>
            </a:extLst>
          </p:cNvPr>
          <p:cNvSpPr/>
          <p:nvPr/>
        </p:nvSpPr>
        <p:spPr>
          <a:xfrm>
            <a:off x="838200" y="2788920"/>
            <a:ext cx="2082800" cy="128016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Compilation</a:t>
            </a: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A52CBB00-3B7E-47B3-AB7F-0F87BBBF7FBB}"/>
              </a:ext>
            </a:extLst>
          </p:cNvPr>
          <p:cNvSpPr/>
          <p:nvPr/>
        </p:nvSpPr>
        <p:spPr>
          <a:xfrm>
            <a:off x="3677920" y="2788920"/>
            <a:ext cx="2082800" cy="128016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Zone.js</a:t>
            </a:r>
          </a:p>
        </p:txBody>
      </p:sp>
      <p:sp>
        <p:nvSpPr>
          <p:cNvPr id="10" name="Rectangle: Rounded Corners 7">
            <a:extLst>
              <a:ext uri="{FF2B5EF4-FFF2-40B4-BE49-F238E27FC236}">
                <a16:creationId xmlns:a16="http://schemas.microsoft.com/office/drawing/2014/main" id="{F8D1220B-7F42-419D-90ED-F6502A7F88EF}"/>
              </a:ext>
            </a:extLst>
          </p:cNvPr>
          <p:cNvSpPr/>
          <p:nvPr/>
        </p:nvSpPr>
        <p:spPr>
          <a:xfrm>
            <a:off x="6517640" y="2788920"/>
            <a:ext cx="2082800" cy="128016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Change Detection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FE6EDC5-F2E4-4B5E-BF60-24332130C9B3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2921000" y="3429000"/>
            <a:ext cx="756920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B1AA8-AF5E-42E1-8C1B-9DD3695FFF0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5760720" y="3429000"/>
            <a:ext cx="756920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4">
            <a:extLst>
              <a:ext uri="{FF2B5EF4-FFF2-40B4-BE49-F238E27FC236}">
                <a16:creationId xmlns:a16="http://schemas.microsoft.com/office/drawing/2014/main" id="{427CBD59-81D8-4FE1-9D74-C3DAFBC28C8A}"/>
              </a:ext>
            </a:extLst>
          </p:cNvPr>
          <p:cNvSpPr/>
          <p:nvPr/>
        </p:nvSpPr>
        <p:spPr>
          <a:xfrm>
            <a:off x="9357360" y="2788920"/>
            <a:ext cx="2082800" cy="128016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Zone-Less</a:t>
            </a:r>
            <a:r>
              <a:rPr lang="en-US" sz="20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Applications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31CB57-97EE-4CC2-8365-0FE46E32A7B0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8600440" y="3429000"/>
            <a:ext cx="756920" cy="0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Compilation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7367" y="351800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Montserrat" panose="00000500000000000000" pitchFamily="2" charset="0"/>
              </a:rPr>
              <a:t>n</a:t>
            </a:r>
            <a:r>
              <a:rPr lang="en-US" dirty="0" smtClean="0">
                <a:solidFill>
                  <a:schemeClr val="tx2"/>
                </a:solidFill>
                <a:latin typeface="Montserrat" panose="00000500000000000000" pitchFamily="2" charset="0"/>
              </a:rPr>
              <a:t>g build</a:t>
            </a:r>
            <a:endParaRPr lang="en-US" dirty="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76" y="1975321"/>
            <a:ext cx="4347562" cy="3836723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981" y="1446616"/>
            <a:ext cx="4449702" cy="4881441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FE6EDC5-F2E4-4B5E-BF60-24332130C9B3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4975238" y="3887337"/>
            <a:ext cx="2058743" cy="6346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72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830848"/>
            <a:ext cx="5526334" cy="2025349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Executed before the Angular application is bootstrapped</a:t>
            </a:r>
          </a:p>
          <a:p>
            <a:r>
              <a:rPr lang="en-US" dirty="0">
                <a:latin typeface="Montserrat" panose="00000500000000000000" pitchFamily="2" charset="0"/>
              </a:rPr>
              <a:t>Tells Angular when to run the change detection mechanism</a:t>
            </a:r>
          </a:p>
          <a:p>
            <a:r>
              <a:rPr lang="en-US" dirty="0">
                <a:latin typeface="Montserrat" panose="00000500000000000000" pitchFamily="2" charset="0"/>
              </a:rPr>
              <a:t>Monkey patches </a:t>
            </a:r>
            <a:r>
              <a:rPr lang="en-US" dirty="0" smtClean="0">
                <a:latin typeface="Montserrat" panose="00000500000000000000" pitchFamily="2" charset="0"/>
              </a:rPr>
              <a:t>browser APIs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Zone.js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262" y="1732450"/>
            <a:ext cx="4771295" cy="4222146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128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9">
            <a:extLst>
              <a:ext uri="{FF2B5EF4-FFF2-40B4-BE49-F238E27FC236}">
                <a16:creationId xmlns:a16="http://schemas.microsoft.com/office/drawing/2014/main" id="{68D94813-A3E8-4BC0-B847-DB99433D480A}"/>
              </a:ext>
            </a:extLst>
          </p:cNvPr>
          <p:cNvSpPr/>
          <p:nvPr/>
        </p:nvSpPr>
        <p:spPr>
          <a:xfrm>
            <a:off x="8119643" y="1634224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Application Ref</a:t>
            </a:r>
          </a:p>
        </p:txBody>
      </p:sp>
      <p:sp>
        <p:nvSpPr>
          <p:cNvPr id="5" name="Rectangle: Rounded Corners 11">
            <a:extLst>
              <a:ext uri="{FF2B5EF4-FFF2-40B4-BE49-F238E27FC236}">
                <a16:creationId xmlns:a16="http://schemas.microsoft.com/office/drawing/2014/main" id="{027D343B-4382-4255-AB3A-97C8059B0290}"/>
              </a:ext>
            </a:extLst>
          </p:cNvPr>
          <p:cNvSpPr/>
          <p:nvPr/>
        </p:nvSpPr>
        <p:spPr>
          <a:xfrm>
            <a:off x="8119643" y="2794370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App Component</a:t>
            </a:r>
          </a:p>
        </p:txBody>
      </p:sp>
      <p:sp>
        <p:nvSpPr>
          <p:cNvPr id="6" name="Rectangle: Rounded Corners 12">
            <a:extLst>
              <a:ext uri="{FF2B5EF4-FFF2-40B4-BE49-F238E27FC236}">
                <a16:creationId xmlns:a16="http://schemas.microsoft.com/office/drawing/2014/main" id="{C4FA89E7-6F42-49E1-8FC5-C1772D4409A6}"/>
              </a:ext>
            </a:extLst>
          </p:cNvPr>
          <p:cNvSpPr/>
          <p:nvPr/>
        </p:nvSpPr>
        <p:spPr>
          <a:xfrm>
            <a:off x="9064523" y="3958007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Child Component 1</a:t>
            </a:r>
          </a:p>
        </p:txBody>
      </p:sp>
      <p:sp>
        <p:nvSpPr>
          <p:cNvPr id="7" name="Rectangle: Rounded Corners 13">
            <a:extLst>
              <a:ext uri="{FF2B5EF4-FFF2-40B4-BE49-F238E27FC236}">
                <a16:creationId xmlns:a16="http://schemas.microsoft.com/office/drawing/2014/main" id="{7422DAC6-EA83-4FBD-A5C7-7777EE021D29}"/>
              </a:ext>
            </a:extLst>
          </p:cNvPr>
          <p:cNvSpPr/>
          <p:nvPr/>
        </p:nvSpPr>
        <p:spPr>
          <a:xfrm>
            <a:off x="7103645" y="3958007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Child Component 2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C0AA81-EB0E-4A68-A8AA-7C1C30E0001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8759723" y="2320024"/>
            <a:ext cx="0" cy="474346"/>
          </a:xfrm>
          <a:prstGeom prst="straightConnector1">
            <a:avLst/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7">
            <a:extLst>
              <a:ext uri="{FF2B5EF4-FFF2-40B4-BE49-F238E27FC236}">
                <a16:creationId xmlns:a16="http://schemas.microsoft.com/office/drawing/2014/main" id="{B8CF2DE0-EC2D-4B98-988A-DD194012348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8012806" y="3211089"/>
            <a:ext cx="477837" cy="1015998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7">
            <a:extLst>
              <a:ext uri="{FF2B5EF4-FFF2-40B4-BE49-F238E27FC236}">
                <a16:creationId xmlns:a16="http://schemas.microsoft.com/office/drawing/2014/main" id="{EFA81144-57FA-49F7-8A82-030133176BFD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6200000" flipH="1">
            <a:off x="8993245" y="3246648"/>
            <a:ext cx="477837" cy="94488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5">
            <a:extLst>
              <a:ext uri="{FF2B5EF4-FFF2-40B4-BE49-F238E27FC236}">
                <a16:creationId xmlns:a16="http://schemas.microsoft.com/office/drawing/2014/main" id="{E1383386-0E20-4A6E-A565-9B44B7AB3700}"/>
              </a:ext>
            </a:extLst>
          </p:cNvPr>
          <p:cNvSpPr/>
          <p:nvPr/>
        </p:nvSpPr>
        <p:spPr>
          <a:xfrm>
            <a:off x="7784363" y="5201264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Child Component 1.1</a:t>
            </a:r>
          </a:p>
        </p:txBody>
      </p: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F27621F7-952F-4771-8EDF-39193964C525}"/>
              </a:ext>
            </a:extLst>
          </p:cNvPr>
          <p:cNvSpPr/>
          <p:nvPr/>
        </p:nvSpPr>
        <p:spPr>
          <a:xfrm>
            <a:off x="10344683" y="5201264"/>
            <a:ext cx="1280160" cy="685800"/>
          </a:xfrm>
          <a:prstGeom prst="roundRect">
            <a:avLst/>
          </a:prstGeom>
          <a:noFill/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>
                <a:solidFill>
                  <a:schemeClr val="tx2"/>
                </a:solidFill>
                <a:latin typeface="Montserrat" panose="00000500000000000000" pitchFamily="2" charset="0"/>
              </a:rPr>
              <a:t>Child Component 1.2</a:t>
            </a:r>
          </a:p>
        </p:txBody>
      </p:sp>
      <p:cxnSp>
        <p:nvCxnSpPr>
          <p:cNvPr id="13" name="Straight Arrow Connector 17">
            <a:extLst>
              <a:ext uri="{FF2B5EF4-FFF2-40B4-BE49-F238E27FC236}">
                <a16:creationId xmlns:a16="http://schemas.microsoft.com/office/drawing/2014/main" id="{7C87F34B-572B-45BB-BA65-B8DB1EFEA8A7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 rot="5400000">
            <a:off x="8785795" y="4282455"/>
            <a:ext cx="557457" cy="128016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7">
            <a:extLst>
              <a:ext uri="{FF2B5EF4-FFF2-40B4-BE49-F238E27FC236}">
                <a16:creationId xmlns:a16="http://schemas.microsoft.com/office/drawing/2014/main" id="{46EDF0B1-0D8F-4E6A-8DE4-2A86EBBED54F}"/>
              </a:ext>
            </a:extLst>
          </p:cNvPr>
          <p:cNvCxnSpPr>
            <a:cxnSpLocks/>
            <a:stCxn id="6" idx="2"/>
            <a:endCxn id="12" idx="0"/>
          </p:cNvCxnSpPr>
          <p:nvPr/>
        </p:nvCxnSpPr>
        <p:spPr>
          <a:xfrm rot="16200000" flipH="1">
            <a:off x="10065955" y="4282455"/>
            <a:ext cx="557457" cy="1280160"/>
          </a:xfrm>
          <a:prstGeom prst="curvedConnector3">
            <a:avLst>
              <a:gd name="adj1" fmla="val 50000"/>
            </a:avLst>
          </a:prstGeom>
          <a:ln w="22225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Change Detection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42" y="2280245"/>
            <a:ext cx="4771295" cy="2800308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99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257312"/>
            <a:ext cx="10353762" cy="2475756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Not tree shakable (uncompressed size &gt;100kB)</a:t>
            </a:r>
          </a:p>
          <a:p>
            <a:r>
              <a:rPr lang="en-US" dirty="0">
                <a:latin typeface="Montserrat" panose="00000500000000000000" pitchFamily="2" charset="0"/>
              </a:rPr>
              <a:t>Slower application bootstrap speed</a:t>
            </a:r>
          </a:p>
          <a:p>
            <a:r>
              <a:rPr lang="en-US" dirty="0">
                <a:latin typeface="Montserrat" panose="00000500000000000000" pitchFamily="2" charset="0"/>
              </a:rPr>
              <a:t>Unnecessary change detection triggering</a:t>
            </a:r>
          </a:p>
          <a:p>
            <a:r>
              <a:rPr lang="en-US" dirty="0">
                <a:latin typeface="Montserrat" panose="00000500000000000000" pitchFamily="2" charset="0"/>
              </a:rPr>
              <a:t>Magic</a:t>
            </a:r>
          </a:p>
          <a:p>
            <a:r>
              <a:rPr lang="en-US" dirty="0">
                <a:latin typeface="Montserrat" panose="00000500000000000000" pitchFamily="2" charset="0"/>
              </a:rPr>
              <a:t>Cannot monkey patch native </a:t>
            </a:r>
            <a:r>
              <a:rPr lang="en-US" dirty="0" err="1">
                <a:latin typeface="Montserrat" panose="00000500000000000000" pitchFamily="2" charset="0"/>
              </a:rPr>
              <a:t>async</a:t>
            </a:r>
            <a:r>
              <a:rPr lang="en-US" dirty="0">
                <a:latin typeface="Montserrat" panose="00000500000000000000" pitchFamily="2" charset="0"/>
              </a:rPr>
              <a:t>/await (ES2017</a:t>
            </a:r>
            <a:r>
              <a:rPr lang="en-US" dirty="0" smtClean="0">
                <a:latin typeface="Montserrat" panose="00000500000000000000" pitchFamily="2" charset="0"/>
              </a:rPr>
              <a:t>)</a:t>
            </a:r>
            <a:endParaRPr lang="en-US" dirty="0">
              <a:latin typeface="Montserrat" panose="00000500000000000000" pitchFamily="2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Zone.js Downsides</a:t>
            </a:r>
            <a:endParaRPr lang="en-US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05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946465"/>
            <a:ext cx="5388682" cy="839849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Trigger change detection only when necessary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913795" y="45112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Montserrat" panose="00000500000000000000" pitchFamily="2" charset="0"/>
              </a:rPr>
              <a:t>Zone-Less Applications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381" y="3311209"/>
            <a:ext cx="4771295" cy="2199993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176" y="1421571"/>
            <a:ext cx="4139381" cy="5013433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037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3211" y="2746264"/>
            <a:ext cx="4792061" cy="135024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 smtClean="0">
                <a:latin typeface="Montserrat" panose="00000500000000000000" pitchFamily="2" charset="0"/>
              </a:rPr>
              <a:t>How to trigger change detection automatically?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53097C-7680-4668-848A-4F5761355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756" y="3421388"/>
            <a:ext cx="1066629" cy="947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92" y="750687"/>
            <a:ext cx="4766173" cy="5341400"/>
          </a:xfrm>
          <a:prstGeom prst="rect">
            <a:avLst/>
          </a:prstGeom>
          <a:effectLst>
            <a:outerShdw blurRad="50800" dist="3810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66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2620</TotalTime>
  <Words>122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Calisto MT</vt:lpstr>
      <vt:lpstr>Montserrat</vt:lpstr>
      <vt:lpstr>Trebuchet MS</vt:lpstr>
      <vt:lpstr>Wingdings 2</vt:lpstr>
      <vt:lpstr>Slate</vt:lpstr>
      <vt:lpstr>Angular Under the Hood</vt:lpstr>
      <vt:lpstr>Marko Stanimirović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Under the Hood</dc:title>
  <dc:creator>Marko Stanimirović</dc:creator>
  <cp:lastModifiedBy>Marko Stanimirović</cp:lastModifiedBy>
  <cp:revision>36</cp:revision>
  <dcterms:created xsi:type="dcterms:W3CDTF">2021-04-18T18:14:42Z</dcterms:created>
  <dcterms:modified xsi:type="dcterms:W3CDTF">2021-04-21T02:15:05Z</dcterms:modified>
</cp:coreProperties>
</file>